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66" r:id="rId4"/>
    <p:sldId id="267" r:id="rId5"/>
    <p:sldId id="282" r:id="rId6"/>
    <p:sldId id="277" r:id="rId7"/>
    <p:sldId id="281" r:id="rId8"/>
    <p:sldId id="28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64" d="100"/>
          <a:sy n="64" d="100"/>
        </p:scale>
        <p:origin x="84" y="3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Mendez" userId="95c207589ca09f64" providerId="LiveId" clId="{BB4B59ED-FD78-4736-9AF0-6688762B0C78}"/>
    <pc:docChg chg="custSel addSld delSld modSld sldOrd">
      <pc:chgData name="Sam Mendez" userId="95c207589ca09f64" providerId="LiveId" clId="{BB4B59ED-FD78-4736-9AF0-6688762B0C78}" dt="2024-10-21T04:43:26.620" v="372" actId="1076"/>
      <pc:docMkLst>
        <pc:docMk/>
      </pc:docMkLst>
      <pc:sldChg chg="del">
        <pc:chgData name="Sam Mendez" userId="95c207589ca09f64" providerId="LiveId" clId="{BB4B59ED-FD78-4736-9AF0-6688762B0C78}" dt="2024-10-21T03:33:43.021" v="347" actId="47"/>
        <pc:sldMkLst>
          <pc:docMk/>
          <pc:sldMk cId="1153027685" sldId="269"/>
        </pc:sldMkLst>
      </pc:sldChg>
      <pc:sldChg chg="del">
        <pc:chgData name="Sam Mendez" userId="95c207589ca09f64" providerId="LiveId" clId="{BB4B59ED-FD78-4736-9AF0-6688762B0C78}" dt="2024-10-21T03:33:55.254" v="348" actId="47"/>
        <pc:sldMkLst>
          <pc:docMk/>
          <pc:sldMk cId="3232560146" sldId="274"/>
        </pc:sldMkLst>
      </pc:sldChg>
      <pc:sldChg chg="addSp modSp mod">
        <pc:chgData name="Sam Mendez" userId="95c207589ca09f64" providerId="LiveId" clId="{BB4B59ED-FD78-4736-9AF0-6688762B0C78}" dt="2024-10-20T22:09:59.208" v="345" actId="207"/>
        <pc:sldMkLst>
          <pc:docMk/>
          <pc:sldMk cId="2413687454" sldId="277"/>
        </pc:sldMkLst>
        <pc:spChg chg="mod">
          <ac:chgData name="Sam Mendez" userId="95c207589ca09f64" providerId="LiveId" clId="{BB4B59ED-FD78-4736-9AF0-6688762B0C78}" dt="2024-10-20T22:09:41.157" v="344"/>
          <ac:spMkLst>
            <pc:docMk/>
            <pc:sldMk cId="2413687454" sldId="277"/>
            <ac:spMk id="2" creationId="{00000000-0000-0000-0000-000000000000}"/>
          </ac:spMkLst>
        </pc:spChg>
        <pc:spChg chg="mod">
          <ac:chgData name="Sam Mendez" userId="95c207589ca09f64" providerId="LiveId" clId="{BB4B59ED-FD78-4736-9AF0-6688762B0C78}" dt="2024-10-20T22:09:59.208" v="345" actId="207"/>
          <ac:spMkLst>
            <pc:docMk/>
            <pc:sldMk cId="2413687454" sldId="277"/>
            <ac:spMk id="4" creationId="{FBA3262C-BB5A-AF0F-081F-93D127CCABB5}"/>
          </ac:spMkLst>
        </pc:spChg>
        <pc:picChg chg="add mod ord">
          <ac:chgData name="Sam Mendez" userId="95c207589ca09f64" providerId="LiveId" clId="{BB4B59ED-FD78-4736-9AF0-6688762B0C78}" dt="2024-10-20T22:09:08.807" v="340"/>
          <ac:picMkLst>
            <pc:docMk/>
            <pc:sldMk cId="2413687454" sldId="277"/>
            <ac:picMk id="5" creationId="{5CA5EF66-43B3-C759-5EA5-100071E27A41}"/>
          </ac:picMkLst>
        </pc:picChg>
      </pc:sldChg>
      <pc:sldChg chg="del">
        <pc:chgData name="Sam Mendez" userId="95c207589ca09f64" providerId="LiveId" clId="{BB4B59ED-FD78-4736-9AF0-6688762B0C78}" dt="2024-10-21T03:33:41.948" v="346" actId="47"/>
        <pc:sldMkLst>
          <pc:docMk/>
          <pc:sldMk cId="625169867" sldId="278"/>
        </pc:sldMkLst>
      </pc:sldChg>
      <pc:sldChg chg="addSp modSp new mod ord">
        <pc:chgData name="Sam Mendez" userId="95c207589ca09f64" providerId="LiveId" clId="{BB4B59ED-FD78-4736-9AF0-6688762B0C78}" dt="2024-10-21T04:43:26.620" v="372" actId="1076"/>
        <pc:sldMkLst>
          <pc:docMk/>
          <pc:sldMk cId="3918633924" sldId="282"/>
        </pc:sldMkLst>
        <pc:spChg chg="mod">
          <ac:chgData name="Sam Mendez" userId="95c207589ca09f64" providerId="LiveId" clId="{BB4B59ED-FD78-4736-9AF0-6688762B0C78}" dt="2024-10-21T04:42:20.444" v="367" actId="313"/>
          <ac:spMkLst>
            <pc:docMk/>
            <pc:sldMk cId="3918633924" sldId="282"/>
            <ac:spMk id="2" creationId="{AC99B666-93F3-9872-C0AF-9CB4E91E3F1E}"/>
          </ac:spMkLst>
        </pc:spChg>
        <pc:picChg chg="add mod">
          <ac:chgData name="Sam Mendez" userId="95c207589ca09f64" providerId="LiveId" clId="{BB4B59ED-FD78-4736-9AF0-6688762B0C78}" dt="2024-10-21T04:43:26.620" v="372" actId="1076"/>
          <ac:picMkLst>
            <pc:docMk/>
            <pc:sldMk cId="3918633924" sldId="282"/>
            <ac:picMk id="4" creationId="{CC4F7C0D-3140-D705-20A1-0AFD433A86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10/20/2024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10/20/2024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torproject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971800"/>
            <a:ext cx="10058400" cy="1711037"/>
          </a:xfrm>
        </p:spPr>
        <p:txBody>
          <a:bodyPr>
            <a:normAutofit/>
          </a:bodyPr>
          <a:lstStyle/>
          <a:p>
            <a:r>
              <a:rPr lang="en-US" sz="4800" dirty="0"/>
              <a:t>Exploring Tor Browser: Anonymity and Privacy Online</a:t>
            </a:r>
            <a:endParaRPr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Lesson on Using the Tor Network</a:t>
            </a:r>
          </a:p>
          <a:p>
            <a:endParaRPr lang="en-US" sz="1400" dirty="0"/>
          </a:p>
          <a:p>
            <a:r>
              <a:rPr lang="en-US" sz="1200" dirty="0"/>
              <a:t>Presented by: Sam Mendez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3F330-A183-122B-C855-D90B4C48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819400" y="76200"/>
            <a:ext cx="6248400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What is Tor?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905000"/>
            <a:ext cx="9144000" cy="3886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Tor (The Onion Router) is a free and open-source software for anonymous communication</a:t>
            </a:r>
            <a:b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Goal: To protect user’s Privacy by hiding location and usage from surveillance and traffic analysis</a:t>
            </a:r>
            <a:b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it Works: Data is encrypted and routed through multiple volunteer-operated servers (called nodes)</a:t>
            </a:r>
            <a:endParaRPr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918012-31F7-0D2A-3126-31BF0076D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338044"/>
            <a:ext cx="6949441" cy="29717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the Tor Network Works</a:t>
            </a:r>
            <a:endParaRPr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536A8C-5A25-8728-0244-14F58FC0ABB0}"/>
              </a:ext>
            </a:extLst>
          </p:cNvPr>
          <p:cNvSpPr txBox="1">
            <a:spLocks/>
          </p:cNvSpPr>
          <p:nvPr/>
        </p:nvSpPr>
        <p:spPr>
          <a:xfrm>
            <a:off x="304800" y="2514600"/>
            <a:ext cx="4343400" cy="261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Data goes through Entry Node (first relay)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Travels to the Middle Node (Second relay)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Finally, exits through the Exit node 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762000"/>
          </a:xfrm>
        </p:spPr>
        <p:txBody>
          <a:bodyPr/>
          <a:lstStyle/>
          <a:p>
            <a:pPr algn="ctr"/>
            <a:r>
              <a:rPr lang="en-US" dirty="0"/>
              <a:t>Step by Step Installation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30412" y="1524000"/>
            <a:ext cx="4343400" cy="459371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 to official website (</a:t>
            </a:r>
            <a:r>
              <a:rPr lang="en-US" dirty="0">
                <a:hlinkClick r:id="rId2"/>
              </a:rPr>
              <a:t>https://www.torproject.org/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the Tor Browser for you Operating System</a:t>
            </a:r>
            <a:br>
              <a:rPr lang="en-US" dirty="0"/>
            </a:br>
            <a:br>
              <a:rPr lang="en-US" dirty="0"/>
            </a:br>
            <a:endParaRPr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 and open the Tor Browser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Click on “Connect” to start browsing anonymously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86011E-E75B-51AD-BAD2-8AF13D6AB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52" y="1204064"/>
            <a:ext cx="2275174" cy="1539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A1EE7-5139-00C7-42C3-D4BDE6BF95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819400"/>
            <a:ext cx="2418404" cy="1543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F9ECB-FCA2-CF46-4DA7-712F694706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438772"/>
            <a:ext cx="3057580" cy="15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9B666-93F3-9872-C0AF-9CB4E91E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F7C0D-3140-D705-20A1-0AFD433A8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28" y="1752600"/>
            <a:ext cx="7125344" cy="44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A5EF66-43B3-C759-5EA5-100071E27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0" y="-27087"/>
            <a:ext cx="10322590" cy="6885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Exploring Tor Sites</a:t>
            </a:r>
            <a:endParaRPr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3262C-BB5A-AF0F-081F-93D127CC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Hidden Wiki: A directory of .onion links for various types of content </a:t>
            </a:r>
          </a:p>
          <a:p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SecureDrop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 platform used by whistleblowers to share information anonymously with journalist</a:t>
            </a:r>
          </a:p>
          <a:p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Darknet Marketplace: Websites offering illegal goods or services (drugs, </a:t>
            </a:r>
            <a:r>
              <a:rPr lang="en-US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coutefeit</a:t>
            </a: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money, etc.)</a:t>
            </a:r>
          </a:p>
        </p:txBody>
      </p:sp>
    </p:spTree>
    <p:extLst>
      <p:ext uri="{BB962C8B-B14F-4D97-AF65-F5344CB8AC3E}">
        <p14:creationId xmlns:p14="http://schemas.microsoft.com/office/powerpoint/2010/main" val="241368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838200"/>
          </a:xfrm>
        </p:spPr>
        <p:txBody>
          <a:bodyPr/>
          <a:lstStyle/>
          <a:p>
            <a:pPr algn="ctr"/>
            <a:r>
              <a:rPr lang="en-US" dirty="0"/>
              <a:t>Legal and Ethical implications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76400"/>
            <a:ext cx="4343400" cy="685800"/>
          </a:xfrm>
        </p:spPr>
        <p:txBody>
          <a:bodyPr/>
          <a:lstStyle/>
          <a:p>
            <a:pPr algn="ctr"/>
            <a:r>
              <a:rPr lang="en-US" dirty="0"/>
              <a:t>Positive Use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514600"/>
            <a:ext cx="5715000" cy="3886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Protects privacy by hiding IP addresses and encrypting traffic</a:t>
            </a:r>
          </a:p>
          <a:p>
            <a:r>
              <a:rPr lang="en-US" dirty="0"/>
              <a:t>Enables freedom of speech in countries with censorship</a:t>
            </a:r>
          </a:p>
          <a:p>
            <a:r>
              <a:rPr lang="en-US" dirty="0"/>
              <a:t>Supports secure communication for journalist and whistleblowers (</a:t>
            </a:r>
            <a:r>
              <a:rPr lang="en-US" dirty="0" err="1"/>
              <a:t>SecureDrop</a:t>
            </a:r>
            <a:r>
              <a:rPr lang="en-US" dirty="0"/>
              <a:t>)</a:t>
            </a:r>
          </a:p>
          <a:p>
            <a:r>
              <a:rPr lang="en-US" dirty="0"/>
              <a:t>Bypasses government and ISP censorship</a:t>
            </a:r>
          </a:p>
          <a:p>
            <a:r>
              <a:rPr lang="en-US" dirty="0"/>
              <a:t>Allows secure academic research on sensitive topics </a:t>
            </a:r>
          </a:p>
          <a:p>
            <a:r>
              <a:rPr lang="en-US" dirty="0"/>
              <a:t>Empowers human rights activists to organize anonymously </a:t>
            </a:r>
          </a:p>
          <a:p>
            <a:r>
              <a:rPr lang="en-US" dirty="0"/>
              <a:t>Enhances secure web browsing, protecting against surveillance 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1676400"/>
            <a:ext cx="4343400" cy="685800"/>
          </a:xfrm>
        </p:spPr>
        <p:txBody>
          <a:bodyPr/>
          <a:lstStyle/>
          <a:p>
            <a:pPr algn="ctr"/>
            <a:r>
              <a:rPr lang="en-US" dirty="0"/>
              <a:t>Negative Use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14600"/>
            <a:ext cx="5715000" cy="3886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Access to illegal marketplace for drugs, weapons, and counterfeit goods</a:t>
            </a:r>
          </a:p>
          <a:p>
            <a:r>
              <a:rPr lang="en-US" dirty="0"/>
              <a:t>Facilitates cybercrime, including hacking and malware distribution</a:t>
            </a:r>
          </a:p>
          <a:p>
            <a:r>
              <a:rPr lang="en-US" dirty="0"/>
              <a:t>Used for human trafficking and illicit services </a:t>
            </a:r>
          </a:p>
          <a:p>
            <a:r>
              <a:rPr lang="en-US" dirty="0"/>
              <a:t>Enables fraudulent activities like credit card fraud and identity theft</a:t>
            </a:r>
          </a:p>
          <a:p>
            <a:r>
              <a:rPr lang="en-US" dirty="0"/>
              <a:t>Conducts illegal financial transactions (money laundering)</a:t>
            </a:r>
          </a:p>
          <a:p>
            <a:r>
              <a:rPr lang="en-US" dirty="0"/>
              <a:t>Distributes illegal content (child exploitation)</a:t>
            </a:r>
          </a:p>
          <a:p>
            <a:r>
              <a:rPr lang="en-US" dirty="0"/>
              <a:t>Aids in anonymous terrorist communication and propaganda</a:t>
            </a:r>
          </a:p>
        </p:txBody>
      </p:sp>
    </p:spTree>
    <p:extLst>
      <p:ext uri="{BB962C8B-B14F-4D97-AF65-F5344CB8AC3E}">
        <p14:creationId xmlns:p14="http://schemas.microsoft.com/office/powerpoint/2010/main" val="228020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86A74-EF01-B8E2-FE49-E1CE09FC1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6" y="10297"/>
            <a:ext cx="10036948" cy="6882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33749"/>
            <a:ext cx="9144000" cy="685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Conclusion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3262C-BB5A-AF0F-081F-93D127CC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4000"/>
            <a:ext cx="9144000" cy="42672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Tor offers a powerful way to protect privacy online, but it also comes with risks. It is important to understand how to use it responsibly</a:t>
            </a:r>
          </a:p>
          <a:p>
            <a:pPr marL="0" indent="0">
              <a:buNone/>
            </a:pP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Whether you’re exploring the surface web or dark web, always ensure you’re adhering to ethical and legal standards</a:t>
            </a:r>
          </a:p>
        </p:txBody>
      </p:sp>
    </p:spTree>
    <p:extLst>
      <p:ext uri="{BB962C8B-B14F-4D97-AF65-F5344CB8AC3E}">
        <p14:creationId xmlns:p14="http://schemas.microsoft.com/office/powerpoint/2010/main" val="97395677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167</TotalTime>
  <Words>367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Candara</vt:lpstr>
      <vt:lpstr>Consolas</vt:lpstr>
      <vt:lpstr>Tech Computer 16x9</vt:lpstr>
      <vt:lpstr>Exploring Tor Browser: Anonymity and Privacy Online</vt:lpstr>
      <vt:lpstr>What is Tor?</vt:lpstr>
      <vt:lpstr>How the Tor Network Works</vt:lpstr>
      <vt:lpstr>Step by Step Installation</vt:lpstr>
      <vt:lpstr>Demonstration</vt:lpstr>
      <vt:lpstr>Exploring Tor Sites</vt:lpstr>
      <vt:lpstr>Legal and Ethical implications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Mendez</dc:creator>
  <cp:lastModifiedBy>Sam Mendez</cp:lastModifiedBy>
  <cp:revision>1</cp:revision>
  <dcterms:created xsi:type="dcterms:W3CDTF">2024-10-20T18:11:19Z</dcterms:created>
  <dcterms:modified xsi:type="dcterms:W3CDTF">2024-10-21T04:59:05Z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